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 id="2147483661" r:id="rId3"/>
    <p:sldMasterId id="2147483665" r:id="rId4"/>
  </p:sldMasterIdLst>
  <p:notesMasterIdLst>
    <p:notesMasterId r:id="rId44"/>
  </p:notesMasterIdLst>
  <p:handoutMasterIdLst>
    <p:handoutMasterId r:id="rId45"/>
  </p:handoutMasterIdLst>
  <p:sldIdLst>
    <p:sldId id="265" r:id="rId5"/>
    <p:sldId id="289" r:id="rId6"/>
    <p:sldId id="290" r:id="rId7"/>
    <p:sldId id="291" r:id="rId8"/>
    <p:sldId id="266" r:id="rId9"/>
    <p:sldId id="292" r:id="rId10"/>
    <p:sldId id="294" r:id="rId11"/>
    <p:sldId id="295" r:id="rId12"/>
    <p:sldId id="296" r:id="rId13"/>
    <p:sldId id="297" r:id="rId14"/>
    <p:sldId id="298" r:id="rId15"/>
    <p:sldId id="299" r:id="rId16"/>
    <p:sldId id="300" r:id="rId17"/>
    <p:sldId id="301" r:id="rId18"/>
    <p:sldId id="302" r:id="rId19"/>
    <p:sldId id="303" r:id="rId20"/>
    <p:sldId id="269" r:id="rId21"/>
    <p:sldId id="304" r:id="rId22"/>
    <p:sldId id="305" r:id="rId23"/>
    <p:sldId id="306" r:id="rId24"/>
    <p:sldId id="325" r:id="rId25"/>
    <p:sldId id="308" r:id="rId26"/>
    <p:sldId id="309" r:id="rId27"/>
    <p:sldId id="310" r:id="rId28"/>
    <p:sldId id="326" r:id="rId29"/>
    <p:sldId id="312" r:id="rId30"/>
    <p:sldId id="313" r:id="rId31"/>
    <p:sldId id="314" r:id="rId32"/>
    <p:sldId id="315" r:id="rId33"/>
    <p:sldId id="316" r:id="rId34"/>
    <p:sldId id="327" r:id="rId35"/>
    <p:sldId id="318" r:id="rId36"/>
    <p:sldId id="319" r:id="rId37"/>
    <p:sldId id="320" r:id="rId38"/>
    <p:sldId id="328" r:id="rId39"/>
    <p:sldId id="322" r:id="rId40"/>
    <p:sldId id="323" r:id="rId41"/>
    <p:sldId id="324" r:id="rId42"/>
    <p:sldId id="329" r:id="rId43"/>
  </p:sldIdLst>
  <p:sldSz cx="9144000" cy="6858000" type="screen4x3"/>
  <p:notesSz cx="7315200" cy="9601200"/>
  <p:embeddedFontLs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5700"/>
    <a:srgbClr val="FF8200"/>
    <a:srgbClr val="1B306B"/>
    <a:srgbClr val="262626"/>
    <a:srgbClr val="FFCC00"/>
    <a:srgbClr val="F8F8F8"/>
    <a:srgbClr val="EEECE1"/>
    <a:srgbClr val="C0504D"/>
    <a:srgbClr val="D11034"/>
    <a:srgbClr val="5F6A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62" autoAdjust="0"/>
    <p:restoredTop sz="84255" autoAdjust="0"/>
  </p:normalViewPr>
  <p:slideViewPr>
    <p:cSldViewPr>
      <p:cViewPr varScale="1">
        <p:scale>
          <a:sx n="46" d="100"/>
          <a:sy n="46" d="100"/>
        </p:scale>
        <p:origin x="826" y="3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4/18/2016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4/18/2016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2442241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13627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2758549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095371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4/18/2016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4/18/2016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4/18/2016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4/18/2016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Zen of Coding</a:t>
            </a:r>
          </a:p>
        </p:txBody>
      </p:sp>
      <p:sp>
        <p:nvSpPr>
          <p:cNvPr id="3" name="Text Placeholder 2"/>
          <p:cNvSpPr>
            <a:spLocks noGrp="1"/>
          </p:cNvSpPr>
          <p:nvPr>
            <p:ph type="body" sz="quarter" idx="11"/>
          </p:nvPr>
        </p:nvSpPr>
        <p:spPr/>
        <p:txBody>
          <a:bodyPr/>
          <a:lstStyle/>
          <a:p>
            <a:r>
              <a:rPr lang="en-US" dirty="0"/>
              <a:t>March 2, 2017</a:t>
            </a:r>
          </a:p>
        </p:txBody>
      </p:sp>
      <p:sp>
        <p:nvSpPr>
          <p:cNvPr id="4" name="Text Placeholder 3"/>
          <p:cNvSpPr>
            <a:spLocks noGrp="1"/>
          </p:cNvSpPr>
          <p:nvPr>
            <p:ph type="body" sz="quarter" idx="10"/>
          </p:nvPr>
        </p:nvSpPr>
        <p:spPr/>
        <p:txBody>
          <a:bodyPr/>
          <a:lstStyle/>
          <a:p>
            <a:r>
              <a:rPr lang="en-US" dirty="0"/>
              <a:t>Day 1</a:t>
            </a:r>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Coding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p>
        </p:txBody>
      </p:sp>
    </p:spTree>
    <p:extLst>
      <p:ext uri="{BB962C8B-B14F-4D97-AF65-F5344CB8AC3E}">
        <p14:creationId xmlns:p14="http://schemas.microsoft.com/office/powerpoint/2010/main" val="2542888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Phillip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bwMode="auto">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bwMode="auto">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40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Tree>
    <p:extLst>
      <p:ext uri="{BB962C8B-B14F-4D97-AF65-F5344CB8AC3E}">
        <p14:creationId xmlns:p14="http://schemas.microsoft.com/office/powerpoint/2010/main" val="352094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Yourselves!</a:t>
            </a:r>
          </a:p>
        </p:txBody>
      </p:sp>
      <p:sp>
        <p:nvSpPr>
          <p:cNvPr id="4" name="Shape 70"/>
          <p:cNvSpPr txBox="1">
            <a:spLocks/>
          </p:cNvSpPr>
          <p:nvPr/>
        </p:nvSpPr>
        <p:spPr>
          <a:xfrm>
            <a:off x="196850" y="8382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Location</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Fears about class?</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48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Schedule</a:t>
            </a:r>
          </a:p>
        </p:txBody>
      </p:sp>
      <p:sp>
        <p:nvSpPr>
          <p:cNvPr id="9" name="Shape 70"/>
          <p:cNvSpPr txBox="1">
            <a:spLocks/>
          </p:cNvSpPr>
          <p:nvPr/>
        </p:nvSpPr>
        <p:spPr>
          <a:xfrm>
            <a:off x="98425" y="10668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ea typeface="Roboto" pitchFamily="2" charset="0"/>
                <a:cs typeface="Arial" panose="020B0604020202020204" pitchFamily="34" charset="0"/>
              </a:rPr>
              <a:t>Students will get to know their classmates, Instructor, TA's, and Support Team.</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resolve any issues regarding pre-work and computer setup</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understand the course structure.</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learn common Terminal (Mac) / </a:t>
            </a:r>
            <a:r>
              <a:rPr lang="en-US" sz="1800" dirty="0" err="1">
                <a:latin typeface="Arial" panose="020B0604020202020204" pitchFamily="34" charset="0"/>
                <a:ea typeface="Roboto" pitchFamily="2" charset="0"/>
                <a:cs typeface="Arial" panose="020B0604020202020204" pitchFamily="34" charset="0"/>
              </a:rPr>
              <a:t>Git</a:t>
            </a:r>
            <a:r>
              <a:rPr lang="en-US" sz="1800" dirty="0">
                <a:latin typeface="Arial" panose="020B0604020202020204" pitchFamily="34" charset="0"/>
                <a:ea typeface="Roboto" pitchFamily="2" charset="0"/>
                <a:cs typeface="Arial" panose="020B0604020202020204" pitchFamily="34" charset="0"/>
              </a:rPr>
              <a:t> Bash (Windows) commands to set up your file and folder structures. </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be able to use common Terminal (Mac) / </a:t>
            </a:r>
            <a:r>
              <a:rPr lang="en-US" sz="1800" dirty="0" err="1">
                <a:latin typeface="Arial" panose="020B0604020202020204" pitchFamily="34" charset="0"/>
                <a:ea typeface="Roboto" pitchFamily="2" charset="0"/>
                <a:cs typeface="Arial" panose="020B0604020202020204" pitchFamily="34" charset="0"/>
              </a:rPr>
              <a:t>Git</a:t>
            </a:r>
            <a:r>
              <a:rPr lang="en-US" sz="1800" dirty="0">
                <a:latin typeface="Arial" panose="020B0604020202020204" pitchFamily="34" charset="0"/>
                <a:ea typeface="Roboto" pitchFamily="2" charset="0"/>
                <a:cs typeface="Arial" panose="020B0604020202020204" pitchFamily="34" charset="0"/>
              </a:rPr>
              <a:t> Bash (Windows) commands for web development.</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be able to set up a basic HTML document.</a:t>
            </a:r>
          </a:p>
          <a:p>
            <a:endParaRPr lang="en-US" sz="18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03109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Pre-Work</a:t>
            </a:r>
          </a:p>
        </p:txBody>
      </p:sp>
    </p:spTree>
    <p:extLst>
      <p:ext uri="{BB962C8B-B14F-4D97-AF65-F5344CB8AC3E}">
        <p14:creationId xmlns:p14="http://schemas.microsoft.com/office/powerpoint/2010/main" val="233079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MySQL </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Heidi SQL (Windows) or Sequel Pro (Mac)</a:t>
            </a: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Google Chrome</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a:latin typeface="Arial" panose="020B0604020202020204" pitchFamily="34" charset="0"/>
                <a:ea typeface="Roboto" panose="02000000000000000000" pitchFamily="2" charset="0"/>
                <a:cs typeface="Arial" panose="020B0604020202020204" pitchFamily="34" charset="0"/>
              </a:rPr>
              <a:t> Twitter</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Modern Web</a:t>
            </a:r>
          </a:p>
        </p:txBody>
      </p:sp>
    </p:spTree>
    <p:extLst>
      <p:ext uri="{BB962C8B-B14F-4D97-AF65-F5344CB8AC3E}">
        <p14:creationId xmlns:p14="http://schemas.microsoft.com/office/powerpoint/2010/main" val="319526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08485"/>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3842" y="5092005"/>
            <a:ext cx="8796315" cy="1015663"/>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applications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 is a constant back-and-forth communication between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08485"/>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b="1" u="sng" dirty="0">
                <a:latin typeface="Arial" panose="020B0604020202020204" pitchFamily="34" charset="0"/>
                <a:ea typeface="Roboto" panose="02000000000000000000" pitchFamily="2" charset="0"/>
                <a:cs typeface="Arial" panose="020B0604020202020204" pitchFamily="34" charset="0"/>
              </a:rPr>
              <a:t>Jim McCoy</a:t>
            </a:r>
          </a:p>
          <a:p>
            <a:pPr marL="685800" indent="-457200">
              <a:spcBef>
                <a:spcPts val="0"/>
              </a:spcBef>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BS in IT from the University of Houston</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Self-taught web developer</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Freelancing since 1999</a:t>
            </a: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17160" y="3682219"/>
            <a:ext cx="2728117" cy="27281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29000" y="4326923"/>
            <a:ext cx="5726741" cy="1631216"/>
          </a:xfrm>
          <a:prstGeom prst="rect">
            <a:avLst/>
          </a:prstGeom>
        </p:spPr>
        <p:txBody>
          <a:bodyPr wrap="square">
            <a:spAutoFit/>
          </a:bodyPr>
          <a:lstStyle/>
          <a:p>
            <a:pPr marL="685800" indent="-457200">
              <a:spcBef>
                <a:spcPts val="0"/>
              </a:spcBef>
              <a:buFont typeface="Arial" panose="020B0604020202020204" pitchFamily="34" charset="0"/>
              <a:buChar char="•"/>
            </a:pPr>
            <a:r>
              <a:rPr lang="en" sz="3000" i="1" dirty="0">
                <a:latin typeface="Arial" panose="020B0604020202020204" pitchFamily="34" charset="0"/>
                <a:ea typeface="Roboto" panose="02000000000000000000" pitchFamily="2" charset="0"/>
                <a:cs typeface="Arial" panose="020B0604020202020204" pitchFamily="34" charset="0"/>
              </a:rPr>
              <a:t>LOVES</a:t>
            </a:r>
            <a:r>
              <a:rPr lang="en" sz="3000" dirty="0">
                <a:latin typeface="Arial" panose="020B0604020202020204" pitchFamily="34" charset="0"/>
                <a:ea typeface="Roboto" panose="02000000000000000000" pitchFamily="2" charset="0"/>
                <a:cs typeface="Arial" panose="020B0604020202020204" pitchFamily="34" charset="0"/>
              </a:rPr>
              <a:t> teaching</a:t>
            </a:r>
          </a:p>
          <a:p>
            <a:pPr marL="685800" indent="-457200">
              <a:spcBef>
                <a:spcPts val="0"/>
              </a:spcBef>
              <a:buFont typeface="Arial" panose="020B0604020202020204" pitchFamily="34" charset="0"/>
              <a:buChar char="•"/>
            </a:pPr>
            <a:endParaRPr 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sz="2000" dirty="0">
                <a:latin typeface="Arial" panose="020B0604020202020204" pitchFamily="34" charset="0"/>
                <a:ea typeface="Roboto" panose="02000000000000000000" pitchFamily="2" charset="0"/>
                <a:cs typeface="Arial" panose="020B0604020202020204" pitchFamily="34" charset="0"/>
              </a:rPr>
              <a:t>Deep love of hobbies but without any time to pursue.  </a:t>
            </a:r>
          </a:p>
        </p:txBody>
      </p:sp>
    </p:spTree>
    <p:extLst>
      <p:ext uri="{BB962C8B-B14F-4D97-AF65-F5344CB8AC3E}">
        <p14:creationId xmlns:p14="http://schemas.microsoft.com/office/powerpoint/2010/main" val="1438086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Development</a:t>
            </a:r>
          </a:p>
        </p:txBody>
      </p:sp>
      <p:sp>
        <p:nvSpPr>
          <p:cNvPr id="7" name="Shape 70"/>
          <p:cNvSpPr txBox="1">
            <a:spLocks/>
          </p:cNvSpPr>
          <p:nvPr/>
        </p:nvSpPr>
        <p:spPr>
          <a:xfrm>
            <a:off x="0" y="1041306"/>
            <a:ext cx="3079750" cy="202606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Javascript</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J</a:t>
            </a:r>
            <a:r>
              <a:rPr lang="en-US" sz="2000" dirty="0">
                <a:latin typeface="Arial" panose="020B0604020202020204" pitchFamily="34" charset="0"/>
                <a:ea typeface="Roboto" panose="02000000000000000000" pitchFamily="2" charset="0"/>
                <a:cs typeface="Arial" panose="020B0604020202020204" pitchFamily="34" charset="0"/>
              </a:rPr>
              <a:t>q</a:t>
            </a:r>
            <a:r>
              <a:rPr lang="en" sz="2000" dirty="0">
                <a:latin typeface="Arial" panose="020B0604020202020204" pitchFamily="34" charset="0"/>
                <a:ea typeface="Roboto" panose="02000000000000000000" pitchFamily="2" charset="0"/>
                <a:cs typeface="Arial" panose="020B0604020202020204" pitchFamily="34" charset="0"/>
              </a:rPr>
              <a:t>uery</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Angular</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9" name="Shape 70"/>
          <p:cNvSpPr txBox="1">
            <a:spLocks/>
          </p:cNvSpPr>
          <p:nvPr/>
        </p:nvSpPr>
        <p:spPr>
          <a:xfrm>
            <a:off x="2896001" y="1028449"/>
            <a:ext cx="1920875" cy="135478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Grunt</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Heroku</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10" name="Shape 70"/>
          <p:cNvSpPr txBox="1">
            <a:spLocks/>
          </p:cNvSpPr>
          <p:nvPr/>
        </p:nvSpPr>
        <p:spPr>
          <a:xfrm>
            <a:off x="-1" y="3794041"/>
            <a:ext cx="3382673" cy="1828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Cloud DBs via Parse</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Javascript Objects</a:t>
            </a:r>
          </a:p>
        </p:txBody>
      </p:sp>
      <p:sp>
        <p:nvSpPr>
          <p:cNvPr id="11" name="Shape 70"/>
          <p:cNvSpPr txBox="1">
            <a:spLocks/>
          </p:cNvSpPr>
          <p:nvPr/>
        </p:nvSpPr>
        <p:spPr>
          <a:xfrm>
            <a:off x="5101131" y="1011637"/>
            <a:ext cx="3841750" cy="27432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Constructor Functions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Cookies, Sessions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Test-Driven Development Node.js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Express.js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APIs Creating &amp; MVC</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User Authentication </a:t>
            </a:r>
          </a:p>
        </p:txBody>
      </p:sp>
      <p:sp>
        <p:nvSpPr>
          <p:cNvPr id="12" name="Shape 70"/>
          <p:cNvSpPr txBox="1">
            <a:spLocks/>
          </p:cNvSpPr>
          <p:nvPr/>
        </p:nvSpPr>
        <p:spPr>
          <a:xfrm>
            <a:off x="2940592" y="2832132"/>
            <a:ext cx="2130158"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13" name="Shape 70"/>
          <p:cNvSpPr txBox="1">
            <a:spLocks/>
          </p:cNvSpPr>
          <p:nvPr/>
        </p:nvSpPr>
        <p:spPr>
          <a:xfrm>
            <a:off x="-3208" y="5867400"/>
            <a:ext cx="1679608" cy="38880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Meteor</a:t>
            </a:r>
          </a:p>
        </p:txBody>
      </p:sp>
      <p:sp>
        <p:nvSpPr>
          <p:cNvPr id="14" name="Shape 70"/>
          <p:cNvSpPr txBox="1">
            <a:spLocks/>
          </p:cNvSpPr>
          <p:nvPr/>
        </p:nvSpPr>
        <p:spPr>
          <a:xfrm>
            <a:off x="5057916" y="4307163"/>
            <a:ext cx="3049242"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Data Structures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Sorting Algorithms</a:t>
            </a:r>
          </a:p>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15" name="Shape 70"/>
          <p:cNvSpPr txBox="1">
            <a:spLocks/>
          </p:cNvSpPr>
          <p:nvPr/>
        </p:nvSpPr>
        <p:spPr>
          <a:xfrm>
            <a:off x="456466" y="3429000"/>
            <a:ext cx="230505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16" name="Shape 70"/>
          <p:cNvSpPr txBox="1">
            <a:spLocks/>
          </p:cNvSpPr>
          <p:nvPr/>
        </p:nvSpPr>
        <p:spPr>
          <a:xfrm>
            <a:off x="3382673" y="2471504"/>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17" name="Shape 70"/>
          <p:cNvSpPr txBox="1">
            <a:spLocks/>
          </p:cNvSpPr>
          <p:nvPr/>
        </p:nvSpPr>
        <p:spPr>
          <a:xfrm>
            <a:off x="5498474" y="3962400"/>
            <a:ext cx="2592042"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18" name="Shape 70"/>
          <p:cNvSpPr txBox="1">
            <a:spLocks/>
          </p:cNvSpPr>
          <p:nvPr/>
        </p:nvSpPr>
        <p:spPr>
          <a:xfrm>
            <a:off x="438460" y="5554332"/>
            <a:ext cx="390494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19" name="Shape 70"/>
          <p:cNvSpPr txBox="1">
            <a:spLocks/>
          </p:cNvSpPr>
          <p:nvPr/>
        </p:nvSpPr>
        <p:spPr>
          <a:xfrm>
            <a:off x="1676400" y="5867400"/>
            <a:ext cx="1773681" cy="38880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a:latin typeface="Arial" panose="020B0604020202020204" pitchFamily="34" charset="0"/>
                <a:ea typeface="Roboto" panose="02000000000000000000" pitchFamily="2" charset="0"/>
                <a:cs typeface="Arial" panose="020B0604020202020204" pitchFamily="34" charset="0"/>
              </a:rPr>
              <a:t>Laravel</a:t>
            </a:r>
          </a:p>
        </p:txBody>
      </p:sp>
      <p:sp>
        <p:nvSpPr>
          <p:cNvPr id="20" name="Shape 70"/>
          <p:cNvSpPr txBox="1">
            <a:spLocks/>
          </p:cNvSpPr>
          <p:nvPr/>
        </p:nvSpPr>
        <p:spPr>
          <a:xfrm>
            <a:off x="439688" y="634823"/>
            <a:ext cx="2181003"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21" name="Shape 70"/>
          <p:cNvSpPr txBox="1">
            <a:spLocks/>
          </p:cNvSpPr>
          <p:nvPr/>
        </p:nvSpPr>
        <p:spPr>
          <a:xfrm>
            <a:off x="3355059" y="634823"/>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22" name="Shape 70"/>
          <p:cNvSpPr txBox="1">
            <a:spLocks/>
          </p:cNvSpPr>
          <p:nvPr/>
        </p:nvSpPr>
        <p:spPr>
          <a:xfrm>
            <a:off x="5562982" y="609600"/>
            <a:ext cx="3522975"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a:latin typeface="Arial" panose="020B0604020202020204" pitchFamily="34" charset="0"/>
                <a:ea typeface="Roboto" panose="02000000000000000000" pitchFamily="2" charset="0"/>
                <a:cs typeface="Arial" panose="020B0604020202020204" pitchFamily="34" charset="0"/>
              </a:rPr>
              <a:t>Middleware and Servers</a:t>
            </a:r>
          </a:p>
        </p:txBody>
      </p:sp>
    </p:spTree>
    <p:extLst>
      <p:ext uri="{BB962C8B-B14F-4D97-AF65-F5344CB8AC3E}">
        <p14:creationId xmlns:p14="http://schemas.microsoft.com/office/powerpoint/2010/main" val="241965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4708981"/>
          </a:xfrm>
          <a:prstGeom prst="rect">
            <a:avLst/>
          </a:prstGeom>
          <a:noFill/>
        </p:spPr>
        <p:txBody>
          <a:bodyPr wrap="square"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first_day.html</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p:txBody>
      </p:sp>
    </p:spTree>
    <p:extLst>
      <p:ext uri="{BB962C8B-B14F-4D97-AF65-F5344CB8AC3E}">
        <p14:creationId xmlns:p14="http://schemas.microsoft.com/office/powerpoint/2010/main" val="403369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HTML</a:t>
            </a:r>
          </a:p>
        </p:txBody>
      </p:sp>
    </p:spTree>
    <p:extLst>
      <p:ext uri="{BB962C8B-B14F-4D97-AF65-F5344CB8AC3E}">
        <p14:creationId xmlns:p14="http://schemas.microsoft.com/office/powerpoint/2010/main" val="155865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1275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animal name) and have 4 rows of animals </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a:t>
            </a:r>
            <a:r>
              <a:rPr lang="en-US" dirty="0" err="1">
                <a:latin typeface="Arial" panose="020B0604020202020204" pitchFamily="34" charset="0"/>
                <a:ea typeface="Roboto" pitchFamily="2" charset="0"/>
                <a:cs typeface="Arial" panose="020B0604020202020204" pitchFamily="34" charset="0"/>
              </a:rPr>
              <a:t>Youtube</a:t>
            </a:r>
            <a:r>
              <a:rPr lang="en-US" dirty="0">
                <a:latin typeface="Arial" panose="020B0604020202020204" pitchFamily="34" charset="0"/>
                <a:ea typeface="Roboto" pitchFamily="2" charset="0"/>
                <a:cs typeface="Arial" panose="020B0604020202020204" pitchFamily="34" charset="0"/>
              </a:rPr>
              <a:t> video of your favorite band/musician.</a:t>
            </a:r>
          </a:p>
        </p:txBody>
      </p:sp>
    </p:spTree>
    <p:extLst>
      <p:ext uri="{BB962C8B-B14F-4D97-AF65-F5344CB8AC3E}">
        <p14:creationId xmlns:p14="http://schemas.microsoft.com/office/powerpoint/2010/main" val="263229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Tree>
    <p:extLst>
      <p:ext uri="{BB962C8B-B14F-4D97-AF65-F5344CB8AC3E}">
        <p14:creationId xmlns:p14="http://schemas.microsoft.com/office/powerpoint/2010/main" val="94800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Cool Stuff I Made…</a:t>
            </a:r>
          </a:p>
        </p:txBody>
      </p:sp>
      <p:pic>
        <p:nvPicPr>
          <p:cNvPr id="4" name="Picture 3"/>
          <p:cNvPicPr>
            <a:picLocks noChangeAspect="1"/>
          </p:cNvPicPr>
          <p:nvPr/>
        </p:nvPicPr>
        <p:blipFill>
          <a:blip r:embed="rId3"/>
          <a:stretch>
            <a:fillRect/>
          </a:stretch>
        </p:blipFill>
        <p:spPr>
          <a:xfrm>
            <a:off x="152400" y="990600"/>
            <a:ext cx="8839200" cy="4958239"/>
          </a:xfrm>
          <a:prstGeom prst="rect">
            <a:avLst/>
          </a:prstGeom>
        </p:spPr>
      </p:pic>
    </p:spTree>
    <p:extLst>
      <p:ext uri="{BB962C8B-B14F-4D97-AF65-F5344CB8AC3E}">
        <p14:creationId xmlns:p14="http://schemas.microsoft.com/office/powerpoint/2010/main" val="2421851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Student Goals</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981248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two </a:t>
            </a: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9912</TotalTime>
  <Words>1127</Words>
  <Application>Microsoft Office PowerPoint</Application>
  <PresentationFormat>On-screen Show (4:3)</PresentationFormat>
  <Paragraphs>316</Paragraphs>
  <Slides>39</Slides>
  <Notes>31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39</vt:i4>
      </vt:variant>
    </vt:vector>
  </HeadingPairs>
  <TitlesOfParts>
    <vt:vector size="48" baseType="lpstr">
      <vt:lpstr>Roboto</vt:lpstr>
      <vt:lpstr>Calibri</vt:lpstr>
      <vt:lpstr>Calibri Light</vt:lpstr>
      <vt:lpstr>Wingdings</vt:lpstr>
      <vt:lpstr>Arial</vt:lpstr>
      <vt:lpstr>UCF - Theme</vt:lpstr>
      <vt:lpstr>Rutgers - Theme</vt:lpstr>
      <vt:lpstr>Unbranded</vt:lpstr>
      <vt:lpstr>UTAustin</vt:lpstr>
      <vt:lpstr>The Zen of Coding</vt:lpstr>
      <vt:lpstr>Introduce Yourselves!</vt:lpstr>
      <vt:lpstr>Instructor = … ?</vt:lpstr>
      <vt:lpstr>Some Cool Stuff I Made…</vt:lpstr>
      <vt:lpstr>The Path of Learning</vt:lpstr>
      <vt:lpstr>Common Student Goals</vt:lpstr>
      <vt:lpstr>Your Goal = Our Goal</vt:lpstr>
      <vt:lpstr>Support Team</vt:lpstr>
      <vt:lpstr>Nothing Comes Easy…</vt:lpstr>
      <vt:lpstr>Obstacle #1 – The Great Confusion</vt:lpstr>
      <vt:lpstr>Obstacle #2 – The Great Doubt</vt:lpstr>
      <vt:lpstr>Nothing Comes Easy…</vt:lpstr>
      <vt:lpstr>Learning is “Frustrating”</vt:lpstr>
      <vt:lpstr>Advice for the Journey</vt:lpstr>
      <vt:lpstr>Advice for the Journey</vt:lpstr>
      <vt:lpstr>Advice for the Journey</vt:lpstr>
      <vt:lpstr>Course Structure</vt:lpstr>
      <vt:lpstr>Daily Schedule</vt:lpstr>
      <vt:lpstr>Daily Schedule</vt:lpstr>
      <vt:lpstr>Today’s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&gt; YOUR TURN!</vt:lpstr>
      <vt:lpstr>Intro to Console</vt:lpstr>
      <vt:lpstr>Hello, HTML</vt:lpstr>
      <vt:lpstr>&lt;title&gt; Intro to HTML &lt;/title&gt;</vt:lpstr>
      <vt:lpstr>&gt; YOUR TURN</vt:lpstr>
      <vt:lpstr>&lt;title&gt; Intro to HTML &lt;/title&gt;</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Jim McCoy</cp:lastModifiedBy>
  <cp:revision>1382</cp:revision>
  <cp:lastPrinted>2016-01-30T16:23:56Z</cp:lastPrinted>
  <dcterms:created xsi:type="dcterms:W3CDTF">2015-01-20T17:19:00Z</dcterms:created>
  <dcterms:modified xsi:type="dcterms:W3CDTF">2016-04-18T22:57:47Z</dcterms:modified>
</cp:coreProperties>
</file>